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embeddedFontLs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Huffman Encoding Visualization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Auto-Generated Slides To Visualize Huffman Encoding by Chris Fremgen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Original File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1600" smtClean="0"/>
              <a:t>test huffman</a:t>
            </a:r>
            <a:endParaRPr lang="en-US" sz="1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Step 1: Get Frequencies of Letters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2000" smtClean="0"/>
              <a:t>n = 1	e = 1	s = 1	SPACE = 1	h = 1	u = 1
a = 1	m = 1	f = 2	t = 2	</a:t>
            </a:r>
            <a:endParaRPr lang="en-US"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Step 2: Initialize Nodes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2700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n
1</a:t>
            </a:r>
            <a:endParaRPr lang="en-US" sz="1500"/>
          </a:p>
        </p:txBody>
      </p:sp>
      <p:sp>
        <p:nvSpPr>
          <p:cNvPr id="4" name="Oval 3"/>
          <p:cNvSpPr/>
          <p:nvPr/>
        </p:nvSpPr>
        <p:spPr>
          <a:xfrm>
            <a:off x="34671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e
1</a:t>
            </a:r>
            <a:endParaRPr lang="en-US" sz="1500"/>
          </a:p>
        </p:txBody>
      </p:sp>
      <p:sp>
        <p:nvSpPr>
          <p:cNvPr id="5" name="Oval 4"/>
          <p:cNvSpPr/>
          <p:nvPr/>
        </p:nvSpPr>
        <p:spPr>
          <a:xfrm>
            <a:off x="56642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
1</a:t>
            </a:r>
            <a:endParaRPr lang="en-US" sz="1500"/>
          </a:p>
        </p:txBody>
      </p:sp>
      <p:sp>
        <p:nvSpPr>
          <p:cNvPr id="6" name="Oval 5"/>
          <p:cNvSpPr/>
          <p:nvPr/>
        </p:nvSpPr>
        <p:spPr>
          <a:xfrm>
            <a:off x="12700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Space
1</a:t>
            </a:r>
            <a:endParaRPr lang="en-US" sz="1500"/>
          </a:p>
        </p:txBody>
      </p:sp>
      <p:sp>
        <p:nvSpPr>
          <p:cNvPr id="7" name="Oval 6"/>
          <p:cNvSpPr/>
          <p:nvPr/>
        </p:nvSpPr>
        <p:spPr>
          <a:xfrm>
            <a:off x="34671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h
1</a:t>
            </a:r>
            <a:endParaRPr lang="en-US" sz="1500"/>
          </a:p>
        </p:txBody>
      </p:sp>
      <p:sp>
        <p:nvSpPr>
          <p:cNvPr id="8" name="Oval 7"/>
          <p:cNvSpPr/>
          <p:nvPr/>
        </p:nvSpPr>
        <p:spPr>
          <a:xfrm>
            <a:off x="56642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u
1</a:t>
            </a:r>
            <a:endParaRPr lang="en-US" sz="1500"/>
          </a:p>
        </p:txBody>
      </p:sp>
      <p:sp>
        <p:nvSpPr>
          <p:cNvPr id="9" name="Oval 8"/>
          <p:cNvSpPr/>
          <p:nvPr/>
        </p:nvSpPr>
        <p:spPr>
          <a:xfrm>
            <a:off x="12700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a
1</a:t>
            </a:r>
            <a:endParaRPr lang="en-US" sz="1500"/>
          </a:p>
        </p:txBody>
      </p:sp>
      <p:sp>
        <p:nvSpPr>
          <p:cNvPr id="10" name="Oval 9"/>
          <p:cNvSpPr/>
          <p:nvPr/>
        </p:nvSpPr>
        <p:spPr>
          <a:xfrm>
            <a:off x="34671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m
1</a:t>
            </a:r>
            <a:endParaRPr lang="en-US" sz="1500"/>
          </a:p>
        </p:txBody>
      </p:sp>
      <p:sp>
        <p:nvSpPr>
          <p:cNvPr id="11" name="Oval 10"/>
          <p:cNvSpPr/>
          <p:nvPr/>
        </p:nvSpPr>
        <p:spPr>
          <a:xfrm>
            <a:off x="56642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f
2</a:t>
            </a:r>
            <a:endParaRPr lang="en-US" sz="1500"/>
          </a:p>
        </p:txBody>
      </p:sp>
      <p:sp>
        <p:nvSpPr>
          <p:cNvPr id="12" name="Oval 11"/>
          <p:cNvSpPr/>
          <p:nvPr/>
        </p:nvSpPr>
        <p:spPr>
          <a:xfrm>
            <a:off x="1270000" y="5461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t
2</a:t>
            </a:r>
            <a:endParaRPr lang="en-US" sz="15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Step 3: Merge Lowest Frequencies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270000" y="1270000"/>
            <a:ext cx="1016000" cy="10160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n
1</a:t>
            </a:r>
            <a:endParaRPr lang="en-US" sz="1500"/>
          </a:p>
        </p:txBody>
      </p:sp>
      <p:sp>
        <p:nvSpPr>
          <p:cNvPr id="4" name="Oval 3"/>
          <p:cNvSpPr/>
          <p:nvPr/>
        </p:nvSpPr>
        <p:spPr>
          <a:xfrm>
            <a:off x="3467100" y="1270000"/>
            <a:ext cx="1016000" cy="10160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e
1</a:t>
            </a:r>
            <a:endParaRPr lang="en-US" sz="1500"/>
          </a:p>
        </p:txBody>
      </p:sp>
      <p:sp>
        <p:nvSpPr>
          <p:cNvPr id="5" name="Oval 4"/>
          <p:cNvSpPr/>
          <p:nvPr/>
        </p:nvSpPr>
        <p:spPr>
          <a:xfrm>
            <a:off x="56642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
1</a:t>
            </a:r>
            <a:endParaRPr lang="en-US" sz="1500"/>
          </a:p>
        </p:txBody>
      </p:sp>
      <p:sp>
        <p:nvSpPr>
          <p:cNvPr id="6" name="Oval 5"/>
          <p:cNvSpPr/>
          <p:nvPr/>
        </p:nvSpPr>
        <p:spPr>
          <a:xfrm>
            <a:off x="12700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Space
1</a:t>
            </a:r>
            <a:endParaRPr lang="en-US" sz="1500"/>
          </a:p>
        </p:txBody>
      </p:sp>
      <p:sp>
        <p:nvSpPr>
          <p:cNvPr id="7" name="Oval 6"/>
          <p:cNvSpPr/>
          <p:nvPr/>
        </p:nvSpPr>
        <p:spPr>
          <a:xfrm>
            <a:off x="34671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h
1</a:t>
            </a:r>
            <a:endParaRPr lang="en-US" sz="1500"/>
          </a:p>
        </p:txBody>
      </p:sp>
      <p:sp>
        <p:nvSpPr>
          <p:cNvPr id="8" name="Oval 7"/>
          <p:cNvSpPr/>
          <p:nvPr/>
        </p:nvSpPr>
        <p:spPr>
          <a:xfrm>
            <a:off x="56642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u
1</a:t>
            </a:r>
            <a:endParaRPr lang="en-US" sz="1500"/>
          </a:p>
        </p:txBody>
      </p:sp>
      <p:sp>
        <p:nvSpPr>
          <p:cNvPr id="9" name="Oval 8"/>
          <p:cNvSpPr/>
          <p:nvPr/>
        </p:nvSpPr>
        <p:spPr>
          <a:xfrm>
            <a:off x="12700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a
1</a:t>
            </a:r>
            <a:endParaRPr lang="en-US" sz="1500"/>
          </a:p>
        </p:txBody>
      </p:sp>
      <p:sp>
        <p:nvSpPr>
          <p:cNvPr id="10" name="Oval 9"/>
          <p:cNvSpPr/>
          <p:nvPr/>
        </p:nvSpPr>
        <p:spPr>
          <a:xfrm>
            <a:off x="34671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m
1</a:t>
            </a:r>
            <a:endParaRPr lang="en-US" sz="1500"/>
          </a:p>
        </p:txBody>
      </p:sp>
      <p:sp>
        <p:nvSpPr>
          <p:cNvPr id="11" name="Oval 10"/>
          <p:cNvSpPr/>
          <p:nvPr/>
        </p:nvSpPr>
        <p:spPr>
          <a:xfrm>
            <a:off x="56642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f
2</a:t>
            </a:r>
            <a:endParaRPr lang="en-US" sz="1500"/>
          </a:p>
        </p:txBody>
      </p:sp>
      <p:sp>
        <p:nvSpPr>
          <p:cNvPr id="12" name="Oval 11"/>
          <p:cNvSpPr/>
          <p:nvPr/>
        </p:nvSpPr>
        <p:spPr>
          <a:xfrm>
            <a:off x="1270000" y="5461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t
2</a:t>
            </a:r>
            <a:endParaRPr lang="en-US" sz="15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s
1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1358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SP
1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2501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h
1</a:t>
            </a:r>
            <a:endParaRPr lang="en-US" sz="1600"/>
          </a:p>
        </p:txBody>
      </p:sp>
      <p:sp>
        <p:nvSpPr>
          <p:cNvPr id="6" name="Oval 5"/>
          <p:cNvSpPr/>
          <p:nvPr/>
        </p:nvSpPr>
        <p:spPr>
          <a:xfrm>
            <a:off x="3644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u
1</a:t>
            </a:r>
            <a:endParaRPr lang="en-US" sz="1600"/>
          </a:p>
        </p:txBody>
      </p:sp>
      <p:sp>
        <p:nvSpPr>
          <p:cNvPr id="7" name="Oval 6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a
1</a:t>
            </a:r>
            <a:endParaRPr lang="en-US" sz="1600"/>
          </a:p>
        </p:txBody>
      </p:sp>
      <p:sp>
        <p:nvSpPr>
          <p:cNvPr id="8" name="Oval 7"/>
          <p:cNvSpPr/>
          <p:nvPr/>
        </p:nvSpPr>
        <p:spPr>
          <a:xfrm>
            <a:off x="5930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m
1</a:t>
            </a:r>
            <a:endParaRPr lang="en-US" sz="1600"/>
          </a:p>
        </p:txBody>
      </p:sp>
      <p:sp>
        <p:nvSpPr>
          <p:cNvPr id="9" name="Oval 8"/>
          <p:cNvSpPr/>
          <p:nvPr/>
        </p:nvSpPr>
        <p:spPr>
          <a:xfrm>
            <a:off x="7073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10" name="Oval 9"/>
          <p:cNvSpPr/>
          <p:nvPr/>
        </p:nvSpPr>
        <p:spPr>
          <a:xfrm>
            <a:off x="8216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11" name="Oval 10"/>
          <p:cNvSpPr/>
          <p:nvPr/>
        </p:nvSpPr>
        <p:spPr>
          <a:xfrm>
            <a:off x="4038600" y="1447800"/>
            <a:ext cx="952500" cy="952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300" smtClean="0">
                <a:solidFill>
                  <a:srgbClr val="0F2700"/>
                </a:solidFill>
              </a:rPr>
              <a:t>2</a:t>
            </a:r>
            <a:endParaRPr lang="en-US" sz="5300">
              <a:solidFill>
                <a:srgbClr val="0F27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8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4508500" y="1917700"/>
            <a:ext cx="1498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5651500" y="3365500"/>
            <a:ext cx="711200" cy="71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smtClean="0">
                <a:solidFill>
                  <a:srgbClr val="0F2700"/>
                </a:solidFill>
              </a:rPr>
              <a:t>e
1</a:t>
            </a:r>
            <a:endParaRPr lang="en-US" sz="4000">
              <a:solidFill>
                <a:srgbClr val="0F27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94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09900" y="1917700"/>
            <a:ext cx="1498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2679700" y="3390900"/>
            <a:ext cx="660400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00" smtClean="0">
                <a:solidFill>
                  <a:srgbClr val="0F2700"/>
                </a:solidFill>
              </a:rPr>
              <a:t>n
1</a:t>
            </a:r>
            <a:endParaRPr lang="en-US" sz="3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h
1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1739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u
1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3263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a
1</a:t>
            </a:r>
            <a:endParaRPr lang="en-US" sz="1600"/>
          </a:p>
        </p:txBody>
      </p:sp>
      <p:sp>
        <p:nvSpPr>
          <p:cNvPr id="6" name="Oval 5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m
1</a:t>
            </a:r>
            <a:endParaRPr lang="en-US" sz="1600"/>
          </a:p>
        </p:txBody>
      </p:sp>
      <p:sp>
        <p:nvSpPr>
          <p:cNvPr id="7" name="Oval 6"/>
          <p:cNvSpPr/>
          <p:nvPr/>
        </p:nvSpPr>
        <p:spPr>
          <a:xfrm>
            <a:off x="6311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8" name="Oval 7"/>
          <p:cNvSpPr/>
          <p:nvPr/>
        </p:nvSpPr>
        <p:spPr>
          <a:xfrm>
            <a:off x="7835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9" name="Oval 8"/>
          <p:cNvSpPr/>
          <p:nvPr/>
        </p:nvSpPr>
        <p:spPr>
          <a:xfrm>
            <a:off x="1854200" y="1549400"/>
            <a:ext cx="736600" cy="736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2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41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22225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2692400" y="34544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e
1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89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14859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231900" y="34671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n
1</a:t>
            </a:r>
            <a:endParaRPr lang="en-US" sz="2800">
              <a:solidFill>
                <a:srgbClr val="0F2700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6299200" y="1549400"/>
            <a:ext cx="736600" cy="736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2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66675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7137400" y="34544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SP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34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59309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676900" y="34671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s
1</a:t>
            </a:r>
            <a:endParaRPr lang="en-US" sz="28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a
1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2501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m
1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6" name="Oval 5"/>
          <p:cNvSpPr/>
          <p:nvPr/>
        </p:nvSpPr>
        <p:spPr>
          <a:xfrm>
            <a:off x="7073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7" name="Oval 6"/>
          <p:cNvSpPr/>
          <p:nvPr/>
        </p:nvSpPr>
        <p:spPr>
          <a:xfrm>
            <a:off x="1219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52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4605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765300" y="3543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e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54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9779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128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n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140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3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43815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4686300" y="3543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smtClean="0">
                <a:solidFill>
                  <a:srgbClr val="0F2700"/>
                </a:solidFill>
              </a:rPr>
              <a:t>SP
1</a:t>
            </a:r>
            <a:endParaRPr lang="en-US" sz="1000">
              <a:solidFill>
                <a:srgbClr val="0F27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75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38989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37338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s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061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94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73025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7607300" y="3543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u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96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68199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66548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h
1</a:t>
            </a:r>
            <a:endParaRPr lang="en-US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863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8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079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1270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e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6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723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71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n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022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67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3238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3429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mtClean="0">
                <a:solidFill>
                  <a:srgbClr val="0F2700"/>
                </a:solidFill>
              </a:rPr>
              <a:t>SP
1</a:t>
            </a:r>
            <a:endParaRPr lang="en-US" sz="900">
              <a:solidFill>
                <a:srgbClr val="0F27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95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2882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2730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s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181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26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>
            <a:off x="5397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588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u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54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 flipH="1">
            <a:off x="5041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4889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7340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785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7556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7747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m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13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7200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7048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a
1</a:t>
            </a:r>
            <a:endParaRPr lang="en-US" sz="1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6350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14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8509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9652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e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61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5715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4191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n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23368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432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25527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6670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mtClean="0">
                <a:solidFill>
                  <a:srgbClr val="0F2700"/>
                </a:solidFill>
              </a:rPr>
              <a:t>SP
1</a:t>
            </a:r>
            <a:endParaRPr lang="en-US" sz="900">
              <a:solidFill>
                <a:srgbClr val="0F27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479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2733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21209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s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38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50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42545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43688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u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497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9751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38227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57404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468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59563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60706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m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515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56769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5245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a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74422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4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8486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76581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7724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t
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533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73787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72263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f
2</a:t>
            </a:r>
            <a:endParaRPr lang="en-US" sz="1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8636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08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1079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1270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u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6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723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71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0226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67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3238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429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m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95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882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2730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a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5181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4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26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5397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5588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t
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54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5041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889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f
2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7340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4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85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7556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747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0518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79121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79756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50" smtClean="0">
                <a:solidFill>
                  <a:srgbClr val="0F2700"/>
                </a:solidFill>
              </a:rPr>
              <a:t>SP
1</a:t>
            </a:r>
            <a:endParaRPr lang="en-US" sz="650">
              <a:solidFill>
                <a:srgbClr val="0F27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6581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2" name="Straight Connector 31"/>
          <p:cNvCxnSpPr/>
          <p:nvPr/>
        </p:nvCxnSpPr>
        <p:spPr>
          <a:xfrm flipH="1">
            <a:off x="77343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76200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s
1</a:t>
            </a:r>
            <a:endParaRPr lang="en-US" sz="1200">
              <a:solidFill>
                <a:srgbClr val="0F27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213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7200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7048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2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406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8" name="Straight Connector 37"/>
          <p:cNvCxnSpPr/>
          <p:nvPr/>
        </p:nvCxnSpPr>
        <p:spPr>
          <a:xfrm>
            <a:off x="72009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72644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e
1</a:t>
            </a:r>
            <a:endParaRPr lang="en-US" sz="1200">
              <a:solidFill>
                <a:srgbClr val="0F27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9469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 flipH="1">
            <a:off x="70231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6921500" y="4508500"/>
            <a:ext cx="203200" cy="203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smtClean="0">
                <a:solidFill>
                  <a:srgbClr val="0F2700"/>
                </a:solidFill>
              </a:rPr>
              <a:t>n
1</a:t>
            </a:r>
            <a:endParaRPr lang="en-US" sz="11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219200" y="1676400"/>
            <a:ext cx="482600" cy="482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52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14605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1765300" y="30861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t
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4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779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8128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f
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140200" y="1676400"/>
            <a:ext cx="482600" cy="482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3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43815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4686300" y="30861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9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48641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4978400" y="44831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50" smtClean="0">
                <a:solidFill>
                  <a:srgbClr val="0F2700"/>
                </a:solidFill>
              </a:rPr>
              <a:t>SP
1</a:t>
            </a:r>
            <a:endParaRPr lang="en-US" sz="750">
              <a:solidFill>
                <a:srgbClr val="0F27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84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 flipH="1">
            <a:off x="46228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45085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s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75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38989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37338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64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>
            <a:off x="38989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40259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e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19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6576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35433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n
1</a:t>
            </a:r>
            <a:endParaRPr lang="en-US" sz="1200">
              <a:solidFill>
                <a:srgbClr val="0F2700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7061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94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73025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7607300" y="30861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950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4" name="Straight Connector 33"/>
          <p:cNvCxnSpPr/>
          <p:nvPr/>
        </p:nvCxnSpPr>
        <p:spPr>
          <a:xfrm>
            <a:off x="77851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7899400" y="44831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m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505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7" name="Straight Connector 36"/>
          <p:cNvCxnSpPr/>
          <p:nvPr/>
        </p:nvCxnSpPr>
        <p:spPr>
          <a:xfrm flipH="1">
            <a:off x="75438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74295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a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896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0" name="Straight Connector 39"/>
          <p:cNvCxnSpPr/>
          <p:nvPr/>
        </p:nvCxnSpPr>
        <p:spPr>
          <a:xfrm flipH="1">
            <a:off x="68199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66548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985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3" name="Straight Connector 42"/>
          <p:cNvCxnSpPr/>
          <p:nvPr/>
        </p:nvCxnSpPr>
        <p:spPr>
          <a:xfrm>
            <a:off x="68199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69469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u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540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6" name="Straight Connector 45"/>
          <p:cNvCxnSpPr/>
          <p:nvPr/>
        </p:nvCxnSpPr>
        <p:spPr>
          <a:xfrm flipH="1">
            <a:off x="65786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64643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h
1</a:t>
            </a:r>
            <a:endParaRPr lang="en-US" sz="12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854200" y="1549400"/>
            <a:ext cx="736600" cy="736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4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1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22225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692400" y="29972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2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87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29591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3124200" y="4406900"/>
            <a:ext cx="4064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smtClean="0">
                <a:solidFill>
                  <a:srgbClr val="0F2700"/>
                </a:solidFill>
              </a:rPr>
              <a:t>m
1</a:t>
            </a:r>
            <a:endParaRPr lang="en-US" sz="2200">
              <a:solidFill>
                <a:srgbClr val="0F27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16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25908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24003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a
1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89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14859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231900" y="30099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2</a:t>
            </a:r>
            <a:endParaRPr lang="en-US" sz="2800">
              <a:solidFill>
                <a:srgbClr val="0F27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14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859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16637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u
1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43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11176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939800" y="4432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h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99200" y="1549400"/>
            <a:ext cx="736600" cy="736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8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86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>
            <a:off x="66675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137400" y="29972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4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32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>
            <a:off x="74041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7569200" y="4406900"/>
            <a:ext cx="4064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smtClean="0">
                <a:solidFill>
                  <a:srgbClr val="0F2700"/>
                </a:solidFill>
              </a:rPr>
              <a:t>2</a:t>
            </a:r>
            <a:endParaRPr lang="en-US" sz="2200">
              <a:solidFill>
                <a:srgbClr val="0F27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121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0" name="Straight Connector 29"/>
          <p:cNvCxnSpPr/>
          <p:nvPr/>
        </p:nvCxnSpPr>
        <p:spPr>
          <a:xfrm>
            <a:off x="77724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7797800" y="58039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50" smtClean="0">
                <a:solidFill>
                  <a:srgbClr val="0F2700"/>
                </a:solidFill>
              </a:rPr>
              <a:t>SP
1</a:t>
            </a:r>
            <a:endParaRPr lang="en-US" sz="850">
              <a:solidFill>
                <a:srgbClr val="0F27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5184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75946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454900" y="5816600"/>
            <a:ext cx="279400" cy="279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s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61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70358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68453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2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1755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>
            <a:off x="70358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7073900" y="5816600"/>
            <a:ext cx="279400" cy="279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e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818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68580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6731000" y="58293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n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134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H="1">
            <a:off x="59309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5676900" y="30099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4</a:t>
            </a:r>
            <a:endParaRPr lang="en-US" sz="2800">
              <a:solidFill>
                <a:srgbClr val="0F27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59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8" name="Straight Connector 47"/>
          <p:cNvCxnSpPr/>
          <p:nvPr/>
        </p:nvCxnSpPr>
        <p:spPr>
          <a:xfrm>
            <a:off x="59309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61087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t
2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588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55626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5384800" y="4432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f
2</a:t>
            </a:r>
            <a:endParaRPr lang="en-US" sz="20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4038600" y="1447800"/>
            <a:ext cx="952500" cy="952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300" smtClean="0">
                <a:solidFill>
                  <a:srgbClr val="0F2700"/>
                </a:solidFill>
              </a:rPr>
              <a:t>12</a:t>
            </a:r>
            <a:endParaRPr lang="en-US" sz="53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8600" y="2311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4508500" y="1917700"/>
            <a:ext cx="14986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5651500" y="2565400"/>
            <a:ext cx="711200" cy="71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smtClean="0">
                <a:solidFill>
                  <a:srgbClr val="0F2700"/>
                </a:solidFill>
              </a:rPr>
              <a:t>8</a:t>
            </a:r>
            <a:endParaRPr lang="en-US" sz="4000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62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0071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489700" y="36576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4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850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7564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6934200" y="4737100"/>
            <a:ext cx="393700" cy="393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smtClean="0">
                <a:solidFill>
                  <a:srgbClr val="0F2700"/>
                </a:solidFill>
              </a:rPr>
              <a:t>2</a:t>
            </a:r>
            <a:endParaRPr lang="en-US" sz="22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644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71247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7162800" y="5791200"/>
            <a:ext cx="292100" cy="292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smtClean="0">
                <a:solidFill>
                  <a:srgbClr val="0F2700"/>
                </a:solidFill>
              </a:rPr>
              <a:t>SP
1</a:t>
            </a:r>
            <a:endParaRPr lang="en-US" sz="800">
              <a:solidFill>
                <a:srgbClr val="0F27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707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69469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6819900" y="58039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s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135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63881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210300" y="4749800"/>
            <a:ext cx="368300" cy="368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5278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63881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6438900" y="58039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e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341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62103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6083300" y="5803900"/>
            <a:ext cx="254000" cy="25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>
                <a:solidFill>
                  <a:srgbClr val="0F2700"/>
                </a:solidFill>
              </a:rPr>
              <a:t>n
1</a:t>
            </a:r>
            <a:endParaRPr lang="en-US" sz="1400">
              <a:solidFill>
                <a:srgbClr val="0F27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37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52578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016500" y="3683000"/>
            <a:ext cx="495300" cy="495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864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2" name="Straight Connector 31"/>
          <p:cNvCxnSpPr/>
          <p:nvPr/>
        </p:nvCxnSpPr>
        <p:spPr>
          <a:xfrm>
            <a:off x="52578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5448300" y="4749800"/>
            <a:ext cx="368300" cy="368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t
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9149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48895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4724400" y="4762500"/>
            <a:ext cx="342900" cy="342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00" smtClean="0">
                <a:solidFill>
                  <a:srgbClr val="0F2700"/>
                </a:solidFill>
              </a:rPr>
              <a:t>f
2</a:t>
            </a:r>
            <a:endParaRPr lang="en-US" sz="1900">
              <a:solidFill>
                <a:srgbClr val="0F27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594100" y="2311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8" name="Straight Connector 37"/>
          <p:cNvCxnSpPr/>
          <p:nvPr/>
        </p:nvCxnSpPr>
        <p:spPr>
          <a:xfrm flipH="1">
            <a:off x="3009900" y="1917700"/>
            <a:ext cx="14986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2679700" y="2590800"/>
            <a:ext cx="660400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00" smtClean="0">
                <a:solidFill>
                  <a:srgbClr val="0F2700"/>
                </a:solidFill>
              </a:rPr>
              <a:t>4</a:t>
            </a:r>
            <a:endParaRPr lang="en-US" sz="3700">
              <a:solidFill>
                <a:srgbClr val="0F27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290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30099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3517900" y="3683000"/>
            <a:ext cx="495300" cy="495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9878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37592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/>
          <p:cNvSpPr/>
          <p:nvPr/>
        </p:nvSpPr>
        <p:spPr>
          <a:xfrm>
            <a:off x="3949700" y="4749800"/>
            <a:ext cx="368300" cy="368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m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4163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7" name="Straight Connector 46"/>
          <p:cNvCxnSpPr/>
          <p:nvPr/>
        </p:nvCxnSpPr>
        <p:spPr>
          <a:xfrm flipH="1">
            <a:off x="33909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3225800" y="4762500"/>
            <a:ext cx="342900" cy="342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00" smtClean="0">
                <a:solidFill>
                  <a:srgbClr val="0F2700"/>
                </a:solidFill>
              </a:rPr>
              <a:t>a
1</a:t>
            </a:r>
            <a:endParaRPr lang="en-US" sz="1900">
              <a:solidFill>
                <a:srgbClr val="0F27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4765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606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2032000" y="3695700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4892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>
            <a:off x="22606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>
            <a:off x="2463800" y="4762500"/>
            <a:ext cx="342900" cy="342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00" smtClean="0">
                <a:solidFill>
                  <a:srgbClr val="0F2700"/>
                </a:solidFill>
              </a:rPr>
              <a:t>u
1</a:t>
            </a:r>
            <a:endParaRPr lang="en-US" sz="1900">
              <a:solidFill>
                <a:srgbClr val="0F27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177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56" name="Straight Connector 55"/>
          <p:cNvCxnSpPr/>
          <p:nvPr/>
        </p:nvCxnSpPr>
        <p:spPr>
          <a:xfrm flipH="1">
            <a:off x="18923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1739900" y="4775200"/>
            <a:ext cx="317500" cy="317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Huffman Codebook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8309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2400" smtClean="0"/>
              <a:t>SPACE = 0000  e = 0010  u = 110  n = 0011  t = 010  m = 100  
f = 011  h = 111  a = 101  s = 0001  </a:t>
            </a:r>
            <a:endParaRPr 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Original File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1600" smtClean="0"/>
              <a:t>test huffman</a:t>
            </a:r>
            <a:endParaRPr lang="en-US" sz="1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Encoded Output Bits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0100010000101000001111100110111001010011</a:t>
            </a:r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Final Output File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mtClean="0"/>
              <a:t>SPACE = 0000  e = 0010  u = 110  n = 0011  t = 010  m = 100  
f = 011  h = 111  a = 101  s = 0001  
0100010000101000001111100110111001010011</a:t>
            </a:r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End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4616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400" smtClean="0"/>
              <a:t>Huffman Encoding Automated Visualization by Chris Fremgen</a:t>
            </a:r>
            <a:endParaRPr 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385</Words>
  <Application>Microsoft Office PowerPoint</Application>
  <PresentationFormat>On-screen Show (4:3)</PresentationFormat>
  <Paragraphs>272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Huffman Encoding Visualization</vt:lpstr>
      <vt:lpstr>Slide 2</vt:lpstr>
      <vt:lpstr>Original File</vt:lpstr>
      <vt:lpstr>Step 1: Get Frequencies of Letters</vt:lpstr>
      <vt:lpstr>Step 2: Initialize Nodes</vt:lpstr>
      <vt:lpstr>Step 3: Merge Lowest Frequencies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Huffman Codebook</vt:lpstr>
      <vt:lpstr>Original File</vt:lpstr>
      <vt:lpstr>Encoded Output Bits</vt:lpstr>
      <vt:lpstr>Final Output File</vt:lpstr>
      <vt:lpstr>The End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fremcj07</cp:lastModifiedBy>
  <cp:revision>5</cp:revision>
  <dcterms:created xsi:type="dcterms:W3CDTF">2006-08-16T00:00:00Z</dcterms:created>
  <dcterms:modified xsi:type="dcterms:W3CDTF">2009-11-03T00:47:40Z</dcterms:modified>
</cp:coreProperties>
</file>